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10000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5852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70974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16200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5852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70974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000" cy="4340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10000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085760" cy="567000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Click to edit the title text format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090" spc="-1" strike="noStrike">
                <a:solidFill>
                  <a:srgbClr val="050505"/>
                </a:solidFill>
                <a:latin typeface="Arial"/>
              </a:rPr>
              <a:t>Second Outline Level</a:t>
            </a:r>
            <a:endParaRPr b="0" lang="en-US" sz="2090" spc="-1" strike="noStrike">
              <a:solidFill>
                <a:srgbClr val="050505"/>
              </a:solidFill>
              <a:latin typeface="Arial"/>
            </a:endParaRPr>
          </a:p>
          <a:p>
            <a:pPr lvl="2" marL="1296000" indent="-288000">
              <a:spcAft>
                <a:spcPts val="632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50505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50505"/>
              </a:solidFill>
              <a:latin typeface="Arial"/>
            </a:endParaRPr>
          </a:p>
          <a:p>
            <a:pPr lvl="3" marL="1728000" indent="-216000">
              <a:spcAft>
                <a:spcPts val="422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1500" spc="-1" strike="noStrike">
                <a:solidFill>
                  <a:srgbClr val="050505"/>
                </a:solidFill>
                <a:latin typeface="Arial"/>
              </a:rPr>
              <a:t>Fourth Outline Level</a:t>
            </a:r>
            <a:endParaRPr b="0" lang="en-US" sz="1500" spc="-1" strike="noStrike">
              <a:solidFill>
                <a:srgbClr val="050505"/>
              </a:solidFill>
              <a:latin typeface="Arial"/>
            </a:endParaRPr>
          </a:p>
          <a:p>
            <a:pPr lvl="4" marL="2160000" indent="-216000">
              <a:spcAft>
                <a:spcPts val="21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50505"/>
                </a:solidFill>
                <a:latin typeface="Arial"/>
              </a:rPr>
              <a:t>Fifth Outline Level</a:t>
            </a:r>
            <a:endParaRPr b="0" lang="en-US" sz="1500" spc="-1" strike="noStrike">
              <a:solidFill>
                <a:srgbClr val="050505"/>
              </a:solidFill>
              <a:latin typeface="Arial"/>
            </a:endParaRPr>
          </a:p>
          <a:p>
            <a:pPr lvl="5" marL="2592000" indent="-216000">
              <a:spcAft>
                <a:spcPts val="21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50505"/>
                </a:solidFill>
                <a:latin typeface="Arial"/>
              </a:rPr>
              <a:t>Sixth Outline Level</a:t>
            </a:r>
            <a:endParaRPr b="0" lang="en-US" sz="1500" spc="-1" strike="noStrike">
              <a:solidFill>
                <a:srgbClr val="050505"/>
              </a:solidFill>
              <a:latin typeface="Arial"/>
            </a:endParaRPr>
          </a:p>
          <a:p>
            <a:pPr lvl="6" marL="3024000" indent="-216000">
              <a:spcAft>
                <a:spcPts val="21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50505"/>
                </a:solidFill>
                <a:latin typeface="Arial"/>
              </a:rPr>
              <a:t>Seventh Outline Level</a:t>
            </a:r>
            <a:endParaRPr b="0" lang="en-US" sz="1500" spc="-1" strike="noStrike">
              <a:solidFill>
                <a:srgbClr val="050505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1584000" y="516492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Arial"/>
              </a:rPr>
              <a:t>&lt;date/time&gt;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987000" y="516492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Arial"/>
              </a:rPr>
              <a:t>&lt;footer&gt;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000" y="516492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996AD6AD-9FF4-49C3-8FED-398FED164EE5}" type="slidenum">
              <a:rPr b="0" lang="en-US" sz="1400" spc="-1" strike="noStrike">
                <a:latin typeface="Arial"/>
              </a:rPr>
              <a:t>&lt;number&gt;</a:t>
            </a:fld>
            <a:endParaRPr b="0" lang="en-US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1620000" y="216000"/>
            <a:ext cx="8100000" cy="4340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200" spc="-1" strike="noStrike">
                <a:latin typeface="Times New Roman"/>
              </a:rPr>
              <a:t>TIS181P ALGORITMA DAN PEMROGRAMAN</a:t>
            </a:r>
            <a:endParaRPr b="0" lang="en-US" sz="3200" spc="-1" strike="noStrike">
              <a:latin typeface="Times New Roman"/>
            </a:endParaRPr>
          </a:p>
          <a:p>
            <a:pPr algn="ctr"/>
            <a:r>
              <a:rPr b="0" lang="en-US" sz="3200" spc="-1" strike="noStrike">
                <a:latin typeface="Times New Roman"/>
              </a:rPr>
              <a:t>Praktek 5 – Decision Making</a:t>
            </a:r>
            <a:endParaRPr b="0" lang="en-US" sz="3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1620000" y="216000"/>
            <a:ext cx="8100000" cy="5087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6000"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a = 100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b = 20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c = 10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if(a&gt;b):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b = b+c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a = a/b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a = a+b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a = a/c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print(a," ",b," ",c)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3.3333333333333335   30   10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IF Nested / Bersambung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97000"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IF (kondisi):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Aksi-True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ELIF (kondisi2):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Aksi-True2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ELSE: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Aksi-False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4" name="TextShape 2"/>
          <p:cNvSpPr txBox="1"/>
          <p:nvPr/>
        </p:nvSpPr>
        <p:spPr>
          <a:xfrm>
            <a:off x="1620000" y="731520"/>
            <a:ext cx="810000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&gt;&gt;&gt;a=100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if(a&gt;=50):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print("Lebih Dari 50")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elif(a&lt;=49):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print("Kurang Dari 50")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print("Pasti 0")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Lebih Dari 50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Menggunakan 2 Variabel Kondisi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6" name="TextShape 2"/>
          <p:cNvSpPr txBox="1"/>
          <p:nvPr/>
        </p:nvSpPr>
        <p:spPr>
          <a:xfrm>
            <a:off x="1620000" y="1368000"/>
            <a:ext cx="8100000" cy="3752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8000"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IF(kondisi1 AND kondisi2)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Aksi-True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Else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Aksi-False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Kedua Kondisi HARUS dipenuhi untuk TRUE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Menggunakan 2 Variabel Kondisi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68" name="TextShape 2"/>
          <p:cNvSpPr txBox="1"/>
          <p:nvPr/>
        </p:nvSpPr>
        <p:spPr>
          <a:xfrm>
            <a:off x="1620000" y="1368000"/>
            <a:ext cx="8100000" cy="3752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8000"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IF(kondisi1 OR kondisi2)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Aksi-True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Else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Aksi-False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Salah Satu Kondisi HARUS dipenuhi untuk TRUE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 AND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0" name="TextShape 2"/>
          <p:cNvSpPr txBox="1"/>
          <p:nvPr/>
        </p:nvSpPr>
        <p:spPr>
          <a:xfrm>
            <a:off x="1620000" y="731520"/>
            <a:ext cx="810000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&gt;&gt;&gt; a = 75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&gt;&gt;&gt; if(a==100 and a &gt;=85):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    print("A")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elif(a &lt;= 84 and a &gt;= 50):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    print("B")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    print("C")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B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 OR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2" name="TextShape 2"/>
          <p:cNvSpPr txBox="1"/>
          <p:nvPr/>
        </p:nvSpPr>
        <p:spPr>
          <a:xfrm>
            <a:off x="1620000" y="1152000"/>
            <a:ext cx="8100000" cy="4151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&gt;&gt;&gt; a = "Ayam"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&gt;&gt;&gt; if(a == "Ayam" or a == "ayam"):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    print("Digoreng")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    print("Bukan Ayam")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50505"/>
                </a:solidFill>
                <a:latin typeface="Arial"/>
              </a:rPr>
              <a:t>Digoreng</a:t>
            </a:r>
            <a:endParaRPr b="0" lang="en-US" sz="28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Latihan 1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4" name="TextShape 2"/>
          <p:cNvSpPr txBox="1"/>
          <p:nvPr/>
        </p:nvSpPr>
        <p:spPr>
          <a:xfrm>
            <a:off x="1620000" y="1368000"/>
            <a:ext cx="8100000" cy="384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A = [100,85,74,76,88,56]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Carilah rata-rata dari list di atas!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50505"/>
                </a:solidFill>
                <a:latin typeface="Arial"/>
              </a:rPr>
              <a:t>Gunakanlah Rata-rata sebagai penentu:</a:t>
            </a:r>
            <a:endParaRPr b="0" lang="en-US" sz="32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50505"/>
                </a:solidFill>
                <a:latin typeface="Arial"/>
              </a:rPr>
              <a:t>Aksi-True: Nilai Di Atas Rata-Rata</a:t>
            </a:r>
            <a:endParaRPr b="0" lang="en-US" sz="26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600" spc="-1" strike="noStrike">
                <a:solidFill>
                  <a:srgbClr val="050505"/>
                </a:solidFill>
                <a:latin typeface="Arial"/>
              </a:rPr>
              <a:t>Aksi-False: Nilai Di Bawah Rata-Rata</a:t>
            </a:r>
            <a:endParaRPr b="0" lang="en-US" sz="2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endParaRPr b="0" lang="en-US" sz="2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50505"/>
                </a:solidFill>
                <a:latin typeface="Arial"/>
              </a:rPr>
              <a:t>Akses List, IF Dua Klausa</a:t>
            </a:r>
            <a:endParaRPr b="0" lang="en-US" sz="26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Latihan 3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76" name="TextShape 2"/>
          <p:cNvSpPr txBox="1"/>
          <p:nvPr/>
        </p:nvSpPr>
        <p:spPr>
          <a:xfrm>
            <a:off x="1620000" y="1152000"/>
            <a:ext cx="8100000" cy="387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Anisa = [100,85,74,86,55]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Andika = [90,89,94,66,95]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Linda = [60,85,74,60,75]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Carilah rata-rata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Carilah Kode Nilai di mana: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090" spc="-1" strike="noStrike">
                <a:solidFill>
                  <a:srgbClr val="050505"/>
                </a:solidFill>
                <a:latin typeface="Arial"/>
              </a:rPr>
              <a:t>100 sampai 80 → A</a:t>
            </a:r>
            <a:endParaRPr b="0" lang="en-US" sz="209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090" spc="-1" strike="noStrike">
                <a:solidFill>
                  <a:srgbClr val="050505"/>
                </a:solidFill>
                <a:latin typeface="Arial"/>
              </a:rPr>
              <a:t>79 sampai 60 → B</a:t>
            </a:r>
            <a:endParaRPr b="0" lang="en-US" sz="209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090" spc="-1" strike="noStrike">
                <a:solidFill>
                  <a:srgbClr val="050505"/>
                </a:solidFill>
                <a:latin typeface="Arial"/>
              </a:rPr>
              <a:t>59 sampai 40 → C</a:t>
            </a:r>
            <a:endParaRPr b="0" lang="en-US" sz="209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2090" spc="-1" strike="noStrike">
                <a:solidFill>
                  <a:srgbClr val="050505"/>
                </a:solidFill>
                <a:latin typeface="Arial"/>
              </a:rPr>
              <a:t>Di bawah 40 → D</a:t>
            </a:r>
            <a:endParaRPr b="0" lang="en-US" sz="209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Tujuan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Times New Roman"/>
              </a:rPr>
              <a:t>Sebagai antisipasi program</a:t>
            </a:r>
            <a:endParaRPr b="0" lang="en-US" sz="3200" spc="-1" strike="noStrike">
              <a:latin typeface="Times New Roman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Times New Roman"/>
              </a:rPr>
              <a:t>Menentukan tindakan jika kondisi tertentu telah dicapai</a:t>
            </a:r>
            <a:endParaRPr b="0" lang="en-US" sz="3200" spc="-1" strike="noStrike">
              <a:latin typeface="Times New Roman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Times New Roman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Times New Roman"/>
              </a:rPr>
              <a:t>Kata kunci: IF</a:t>
            </a:r>
            <a:endParaRPr b="0" lang="en-US" sz="3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1828800" y="326160"/>
            <a:ext cx="4114800" cy="5068800"/>
          </a:xfrm>
          <a:prstGeom prst="rect">
            <a:avLst/>
          </a:prstGeom>
          <a:ln>
            <a:noFill/>
          </a:ln>
        </p:spPr>
      </p:pic>
      <p:sp>
        <p:nvSpPr>
          <p:cNvPr id="4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Ilustrasi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IF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Bisa satu klause → Jika hanya ingin nilai benar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Bisa dengan else → Jika ingin melihat nilai benar atau salah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Bisa dengan nest → Jika ingin nilai yang ketat atau banyak pilihan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Perintah Aksi tiap-tiap IF bisa diisi banyak sekaligus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var = 100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if(var==100):print("Benar")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Benar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If di atas menggunakan one-line clause, atau perintah satu baru.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Dengan 2 Variabel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var2 = 95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if(var!=var2):print("Benar")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Benar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Dengan Boolean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1620000" y="731520"/>
            <a:ext cx="8100000" cy="45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a = True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b = False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if(a==b):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print("Benar")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...     print("Salah")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Salah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50505"/>
                </a:solidFill>
                <a:latin typeface="Arial"/>
              </a:rPr>
              <a:t>&gt;&gt;&gt; </a:t>
            </a: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endParaRPr b="0" lang="en-US" sz="24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IF 2 klausa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800" spc="-1" strike="noStrike">
                <a:solidFill>
                  <a:srgbClr val="050505"/>
                </a:solidFill>
                <a:latin typeface="Arial"/>
              </a:rPr>
              <a:t>IF(perbandingan):</a:t>
            </a:r>
            <a:endParaRPr b="0" lang="en-US" sz="48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Aksi-True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4800" spc="-1" strike="noStrike">
                <a:solidFill>
                  <a:srgbClr val="050505"/>
                </a:solidFill>
                <a:latin typeface="Arial"/>
              </a:rPr>
              <a:t>Else:</a:t>
            </a:r>
            <a:endParaRPr b="0" lang="en-US" sz="4800" spc="-1" strike="noStrike">
              <a:solidFill>
                <a:srgbClr val="050505"/>
              </a:solidFill>
              <a:latin typeface="Arial"/>
            </a:endParaRPr>
          </a:p>
          <a:p>
            <a:pPr lvl="1" marL="864000" indent="-324000">
              <a:spcAft>
                <a:spcPts val="848"/>
              </a:spcAft>
              <a:buClr>
                <a:srgbClr val="0066ff"/>
              </a:buClr>
              <a:buSzPct val="40000"/>
              <a:buFont typeface="Symbol" charset="2"/>
              <a:buChar char=""/>
            </a:pPr>
            <a:r>
              <a:rPr b="0" lang="en-US" sz="4000" spc="-1" strike="noStrike">
                <a:solidFill>
                  <a:srgbClr val="050505"/>
                </a:solidFill>
                <a:latin typeface="Arial"/>
              </a:rPr>
              <a:t>Aksi-False</a:t>
            </a:r>
            <a:endParaRPr b="0" lang="en-US" sz="40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rmAutofit/>
          </a:bodyPr>
          <a:p>
            <a:pPr algn="ctr"/>
            <a:r>
              <a:rPr b="0" lang="en-US" sz="3300" spc="-1" strike="noStrike">
                <a:solidFill>
                  <a:srgbClr val="050505"/>
                </a:solidFill>
                <a:latin typeface="Times New Roman"/>
              </a:rPr>
              <a:t>Contoh</a:t>
            </a:r>
            <a:endParaRPr b="0" lang="en-US" sz="3300" spc="-1" strike="noStrike">
              <a:solidFill>
                <a:srgbClr val="050505"/>
              </a:solidFill>
              <a:latin typeface="Times New Roman"/>
            </a:endParaRPr>
          </a:p>
        </p:txBody>
      </p:sp>
      <p:sp>
        <p:nvSpPr>
          <p:cNvPr id="58" name="TextShape 2"/>
          <p:cNvSpPr txBox="1"/>
          <p:nvPr/>
        </p:nvSpPr>
        <p:spPr>
          <a:xfrm>
            <a:off x="1620000" y="216000"/>
            <a:ext cx="8100000" cy="5178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5000"/>
          </a:bodyPr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&gt;&gt;&gt; a = 100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&gt;&gt;&gt; b = 50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&gt;&gt;&gt; if(a&gt;b):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...     a = a//b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... else: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...     a = a+b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... 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&gt;&gt;&gt; print(a)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  <a:p>
            <a:pPr marL="432000" indent="-324000"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n-US" sz="3600" spc="-1" strike="noStrike">
                <a:solidFill>
                  <a:srgbClr val="050505"/>
                </a:solidFill>
                <a:latin typeface="Arial"/>
              </a:rPr>
              <a:t>2</a:t>
            </a:r>
            <a:endParaRPr b="0" lang="en-US" sz="3600" spc="-1" strike="noStrike">
              <a:solidFill>
                <a:srgbClr val="050505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Application>LibreOffice/6.1.2.1$Linux_X86_64 LibreOffice_project/10$Build-1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2018-11-21T18:45:42Z</dcterms:created>
  <dc:creator/>
  <dc:description/>
  <dc:language>en-US</dc:language>
  <cp:lastModifiedBy/>
  <dcterms:modified xsi:type="dcterms:W3CDTF">2018-11-21T19:32:27Z</dcterms:modified>
  <cp:revision>19</cp:revision>
  <dc:subject/>
  <dc:title>DNA</dc:title>
</cp:coreProperties>
</file>